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0" r:id="rId3"/>
    <p:sldId id="278" r:id="rId4"/>
    <p:sldId id="284" r:id="rId5"/>
    <p:sldId id="272" r:id="rId6"/>
    <p:sldId id="279" r:id="rId7"/>
    <p:sldId id="282" r:id="rId8"/>
    <p:sldId id="283" r:id="rId9"/>
    <p:sldId id="280" r:id="rId10"/>
    <p:sldId id="281" r:id="rId11"/>
    <p:sldId id="270" r:id="rId12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7" userDrawn="1">
          <p15:clr>
            <a:srgbClr val="A4A3A4"/>
          </p15:clr>
        </p15:guide>
        <p15:guide id="2" pos="37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966"/>
    <a:srgbClr val="FFF6CC"/>
    <a:srgbClr val="FFD100"/>
    <a:srgbClr val="96A9BE"/>
    <a:srgbClr val="175F8B"/>
    <a:srgbClr val="FFFFFF"/>
    <a:srgbClr val="DCDCDC"/>
    <a:srgbClr val="F0F0F0"/>
    <a:srgbClr val="E6E6E6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76" autoAdjust="0"/>
    <p:restoredTop sz="94660"/>
  </p:normalViewPr>
  <p:slideViewPr>
    <p:cSldViewPr snapToGrid="0" showGuides="1">
      <p:cViewPr>
        <p:scale>
          <a:sx n="114" d="100"/>
          <a:sy n="114" d="100"/>
        </p:scale>
        <p:origin x="1224" y="384"/>
      </p:cViewPr>
      <p:guideLst>
        <p:guide orient="horz" pos="2307"/>
        <p:guide pos="373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372"/>
    </p:cViewPr>
  </p:sorter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2023/10/22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00">
            <a:alpha val="2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66.xml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2.png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11" Type="http://schemas.openxmlformats.org/officeDocument/2006/relationships/hyperlink" Target="mailto:jerry3012@sjtu.edu.cn" TargetMode="External"/><Relationship Id="rId5" Type="http://schemas.openxmlformats.org/officeDocument/2006/relationships/tags" Target="../tags/tag68.xml"/><Relationship Id="rId10" Type="http://schemas.openxmlformats.org/officeDocument/2006/relationships/hyperlink" Target="mailto:ethepherein@sjtu.edu.cn" TargetMode="External"/><Relationship Id="rId4" Type="http://schemas.openxmlformats.org/officeDocument/2006/relationships/tags" Target="../tags/tag67.xml"/><Relationship Id="rId9" Type="http://schemas.openxmlformats.org/officeDocument/2006/relationships/hyperlink" Target="mailto:priest-yang@sjtu.edu.cn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128.xml"/><Relationship Id="rId7" Type="http://schemas.openxmlformats.org/officeDocument/2006/relationships/tags" Target="../tags/tag132.xml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10" Type="http://schemas.openxmlformats.org/officeDocument/2006/relationships/image" Target="../media/image18.png"/><Relationship Id="rId4" Type="http://schemas.openxmlformats.org/officeDocument/2006/relationships/tags" Target="../tags/tag129.xm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mailto:priest-yang@sjtu.edu.cn" TargetMode="External"/><Relationship Id="rId3" Type="http://schemas.openxmlformats.org/officeDocument/2006/relationships/tags" Target="../tags/tag135.xml"/><Relationship Id="rId7" Type="http://schemas.openxmlformats.org/officeDocument/2006/relationships/image" Target="../media/image1.png"/><Relationship Id="rId2" Type="http://schemas.openxmlformats.org/officeDocument/2006/relationships/tags" Target="../tags/tag134.xml"/><Relationship Id="rId1" Type="http://schemas.openxmlformats.org/officeDocument/2006/relationships/tags" Target="../tags/tag133.xml"/><Relationship Id="rId6" Type="http://schemas.openxmlformats.org/officeDocument/2006/relationships/slideLayout" Target="../slideLayouts/slideLayout1.xml"/><Relationship Id="rId11" Type="http://schemas.openxmlformats.org/officeDocument/2006/relationships/image" Target="../media/image2.png"/><Relationship Id="rId5" Type="http://schemas.openxmlformats.org/officeDocument/2006/relationships/tags" Target="../tags/tag137.xml"/><Relationship Id="rId10" Type="http://schemas.openxmlformats.org/officeDocument/2006/relationships/hyperlink" Target="mailto:jerry3012@sjtu.edu.cn" TargetMode="External"/><Relationship Id="rId4" Type="http://schemas.openxmlformats.org/officeDocument/2006/relationships/tags" Target="../tags/tag136.xml"/><Relationship Id="rId9" Type="http://schemas.openxmlformats.org/officeDocument/2006/relationships/hyperlink" Target="mailto:ethepherein@sjtu.edu.cn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72.xml"/><Relationship Id="rId7" Type="http://schemas.openxmlformats.org/officeDocument/2006/relationships/tags" Target="../tags/tag76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video" Target="../media/media1.mp4"/><Relationship Id="rId3" Type="http://schemas.openxmlformats.org/officeDocument/2006/relationships/tags" Target="../tags/tag79.xml"/><Relationship Id="rId7" Type="http://schemas.microsoft.com/office/2007/relationships/media" Target="../media/media1.mp4"/><Relationship Id="rId12" Type="http://schemas.openxmlformats.org/officeDocument/2006/relationships/image" Target="../media/image3.png"/><Relationship Id="rId2" Type="http://schemas.openxmlformats.org/officeDocument/2006/relationships/tags" Target="../tags/tag78.xml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image" Target="../media/image1.png"/><Relationship Id="rId5" Type="http://schemas.openxmlformats.org/officeDocument/2006/relationships/tags" Target="../tags/tag81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80.xml"/><Relationship Id="rId9" Type="http://schemas.openxmlformats.org/officeDocument/2006/relationships/tags" Target="../tags/tag8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86.xml"/><Relationship Id="rId7" Type="http://schemas.openxmlformats.org/officeDocument/2006/relationships/tags" Target="../tags/tag90.xml"/><Relationship Id="rId12" Type="http://schemas.openxmlformats.org/officeDocument/2006/relationships/image" Target="../media/image7.png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6" Type="http://schemas.openxmlformats.org/officeDocument/2006/relationships/tags" Target="../tags/tag89.xml"/><Relationship Id="rId11" Type="http://schemas.openxmlformats.org/officeDocument/2006/relationships/image" Target="../media/image6.png"/><Relationship Id="rId5" Type="http://schemas.openxmlformats.org/officeDocument/2006/relationships/tags" Target="../tags/tag88.xml"/><Relationship Id="rId10" Type="http://schemas.openxmlformats.org/officeDocument/2006/relationships/image" Target="../media/image5.png"/><Relationship Id="rId4" Type="http://schemas.openxmlformats.org/officeDocument/2006/relationships/tags" Target="../tags/tag87.xm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93.xml"/><Relationship Id="rId7" Type="http://schemas.openxmlformats.org/officeDocument/2006/relationships/tags" Target="../tags/tag97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tags" Target="../tags/tag96.xml"/><Relationship Id="rId5" Type="http://schemas.openxmlformats.org/officeDocument/2006/relationships/tags" Target="../tags/tag95.xml"/><Relationship Id="rId10" Type="http://schemas.openxmlformats.org/officeDocument/2006/relationships/image" Target="../media/image8.png"/><Relationship Id="rId4" Type="http://schemas.openxmlformats.org/officeDocument/2006/relationships/tags" Target="../tags/tag94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100.xml"/><Relationship Id="rId7" Type="http://schemas.openxmlformats.org/officeDocument/2006/relationships/tags" Target="../tags/tag104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5" Type="http://schemas.openxmlformats.org/officeDocument/2006/relationships/tags" Target="../tags/tag102.xml"/><Relationship Id="rId10" Type="http://schemas.openxmlformats.org/officeDocument/2006/relationships/image" Target="../media/image9.png"/><Relationship Id="rId4" Type="http://schemas.openxmlformats.org/officeDocument/2006/relationships/tags" Target="../tags/tag101.xml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13" Type="http://schemas.openxmlformats.org/officeDocument/2006/relationships/image" Target="../media/image13.png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12" Type="http://schemas.openxmlformats.org/officeDocument/2006/relationships/image" Target="../media/image12.png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11" Type="http://schemas.openxmlformats.org/officeDocument/2006/relationships/image" Target="../media/image11.png"/><Relationship Id="rId5" Type="http://schemas.openxmlformats.org/officeDocument/2006/relationships/tags" Target="../tags/tag109.xml"/><Relationship Id="rId10" Type="http://schemas.openxmlformats.org/officeDocument/2006/relationships/image" Target="../media/image10.png"/><Relationship Id="rId4" Type="http://schemas.openxmlformats.org/officeDocument/2006/relationships/tags" Target="../tags/tag108.xm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media" Target="../media/media2.mp4"/><Relationship Id="rId3" Type="http://schemas.openxmlformats.org/officeDocument/2006/relationships/tags" Target="../tags/tag114.xml"/><Relationship Id="rId7" Type="http://schemas.openxmlformats.org/officeDocument/2006/relationships/tags" Target="../tags/tag118.xml"/><Relationship Id="rId12" Type="http://schemas.openxmlformats.org/officeDocument/2006/relationships/image" Target="../media/image14.png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6" Type="http://schemas.openxmlformats.org/officeDocument/2006/relationships/tags" Target="../tags/tag117.xml"/><Relationship Id="rId11" Type="http://schemas.openxmlformats.org/officeDocument/2006/relationships/image" Target="../media/image4.png"/><Relationship Id="rId5" Type="http://schemas.openxmlformats.org/officeDocument/2006/relationships/tags" Target="../tags/tag116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15.xml"/><Relationship Id="rId9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121.xml"/><Relationship Id="rId7" Type="http://schemas.openxmlformats.org/officeDocument/2006/relationships/tags" Target="../tags/tag125.xml"/><Relationship Id="rId12" Type="http://schemas.openxmlformats.org/officeDocument/2006/relationships/image" Target="../media/image17.png"/><Relationship Id="rId2" Type="http://schemas.openxmlformats.org/officeDocument/2006/relationships/tags" Target="../tags/tag120.xml"/><Relationship Id="rId1" Type="http://schemas.openxmlformats.org/officeDocument/2006/relationships/tags" Target="../tags/tag119.xml"/><Relationship Id="rId6" Type="http://schemas.openxmlformats.org/officeDocument/2006/relationships/tags" Target="../tags/tag124.xml"/><Relationship Id="rId11" Type="http://schemas.openxmlformats.org/officeDocument/2006/relationships/image" Target="../media/image16.png"/><Relationship Id="rId5" Type="http://schemas.openxmlformats.org/officeDocument/2006/relationships/tags" Target="../tags/tag123.xml"/><Relationship Id="rId10" Type="http://schemas.openxmlformats.org/officeDocument/2006/relationships/image" Target="../media/image15.png"/><Relationship Id="rId4" Type="http://schemas.openxmlformats.org/officeDocument/2006/relationships/tags" Target="../tags/tag122.xm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683968" y="-681982"/>
            <a:ext cx="6858635" cy="822657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12955">
                <a:moveTo>
                  <a:pt x="0" y="0"/>
                </a:moveTo>
                <a:lnTo>
                  <a:pt x="10801" y="1905"/>
                </a:lnTo>
                <a:lnTo>
                  <a:pt x="10801" y="12955"/>
                </a:lnTo>
                <a:lnTo>
                  <a:pt x="0" y="12955"/>
                </a:lnTo>
                <a:lnTo>
                  <a:pt x="0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827212" y="4795171"/>
            <a:ext cx="4079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dirty="0">
              <a:solidFill>
                <a:srgbClr val="002966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396240" y="1217693"/>
            <a:ext cx="727583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3500" b="1" dirty="0">
                <a:solidFill>
                  <a:srgbClr val="002966"/>
                </a:solidFill>
              </a:rPr>
              <a:t>Smart two-wheel balanced robot</a:t>
            </a:r>
          </a:p>
        </p:txBody>
      </p:sp>
      <p:sp>
        <p:nvSpPr>
          <p:cNvPr id="11" name="文本框 10"/>
          <p:cNvSpPr txBox="1"/>
          <p:nvPr>
            <p:custDataLst>
              <p:tags r:id="rId3"/>
            </p:custDataLst>
          </p:nvPr>
        </p:nvSpPr>
        <p:spPr>
          <a:xfrm>
            <a:off x="1183005" y="2385060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Objectives</a:t>
            </a:r>
            <a:endParaRPr lang="en" altLang="zh-CN" sz="2800" b="1" dirty="0">
              <a:effectLst/>
            </a:endParaRPr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4034155" y="2907030"/>
            <a:ext cx="26841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High-level Description</a:t>
            </a:r>
          </a:p>
        </p:txBody>
      </p:sp>
      <p:sp>
        <p:nvSpPr>
          <p:cNvPr id="13" name="文本框 12"/>
          <p:cNvSpPr txBox="1"/>
          <p:nvPr>
            <p:custDataLst>
              <p:tags r:id="rId5"/>
            </p:custDataLst>
          </p:nvPr>
        </p:nvSpPr>
        <p:spPr>
          <a:xfrm>
            <a:off x="1211580" y="3653113"/>
            <a:ext cx="26841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Timeline</a:t>
            </a: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780415" y="1831340"/>
            <a:ext cx="6230620" cy="18415"/>
          </a:xfrm>
          <a:prstGeom prst="line">
            <a:avLst/>
          </a:prstGeom>
          <a:ln>
            <a:solidFill>
              <a:srgbClr val="002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A01FC731-11F3-1A7C-8A04-E8B91CBCC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1921" y="20447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2942D7D7-E314-F87B-8AFF-0EEC88F484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459244"/>
              </p:ext>
            </p:extLst>
          </p:nvPr>
        </p:nvGraphicFramePr>
        <p:xfrm>
          <a:off x="1578183" y="4605251"/>
          <a:ext cx="3963153" cy="960120"/>
        </p:xfrm>
        <a:graphic>
          <a:graphicData uri="http://schemas.openxmlformats.org/drawingml/2006/table">
            <a:tbl>
              <a:tblPr/>
              <a:tblGrid>
                <a:gridCol w="1419237">
                  <a:extLst>
                    <a:ext uri="{9D8B030D-6E8A-4147-A177-3AD203B41FA5}">
                      <a16:colId xmlns:a16="http://schemas.microsoft.com/office/drawing/2014/main" val="2268281400"/>
                    </a:ext>
                  </a:extLst>
                </a:gridCol>
                <a:gridCol w="2543916">
                  <a:extLst>
                    <a:ext uri="{9D8B030D-6E8A-4147-A177-3AD203B41FA5}">
                      <a16:colId xmlns:a16="http://schemas.microsoft.com/office/drawing/2014/main" val="994619141"/>
                    </a:ext>
                  </a:extLst>
                </a:gridCol>
              </a:tblGrid>
              <a:tr h="274243"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</a:rPr>
                        <a:t>Shaoze Yang 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priest-yang@sjtu.edu.cn</a:t>
                      </a:r>
                      <a:endParaRPr lang="en" sz="1500" b="1" kern="1200">
                        <a:solidFill>
                          <a:srgbClr val="0029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310787"/>
                  </a:ext>
                </a:extLst>
              </a:tr>
              <a:tr h="274243"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 err="1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</a:rPr>
                        <a:t>Yichen</a:t>
                      </a:r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</a:rPr>
                        <a:t> Wei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  <a:hlinkClick r:id="rId1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ethepherein@sjtu.edu.cn</a:t>
                      </a:r>
                      <a:endParaRPr lang="en" sz="1500" b="1" kern="1200" dirty="0">
                        <a:solidFill>
                          <a:srgbClr val="0029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001728"/>
                  </a:ext>
                </a:extLst>
              </a:tr>
              <a:tr h="274243"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</a:rPr>
                        <a:t>Jiaming Yuan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  <a:hlinkClick r:id="rId11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jerry3012@sjtu.edu.cn</a:t>
                      </a:r>
                      <a:endParaRPr lang="en" sz="1500" b="1" kern="1200" dirty="0">
                        <a:solidFill>
                          <a:srgbClr val="0029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044161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B7756220-252F-88D1-88C5-2326116A880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817" y="954495"/>
            <a:ext cx="6172382" cy="46292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-1580308" y="1517131"/>
            <a:ext cx="6858635" cy="382437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6023">
                <a:moveTo>
                  <a:pt x="10801" y="0"/>
                </a:moveTo>
                <a:lnTo>
                  <a:pt x="10801" y="6023"/>
                </a:lnTo>
                <a:lnTo>
                  <a:pt x="0" y="6023"/>
                </a:lnTo>
                <a:lnTo>
                  <a:pt x="0" y="4364"/>
                </a:lnTo>
                <a:lnTo>
                  <a:pt x="10801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1706880" y="270510"/>
            <a:ext cx="5861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i="1" dirty="0">
                <a:solidFill>
                  <a:srgbClr val="002966"/>
                </a:solidFill>
                <a:effectLst>
                  <a:reflection stA="45000" endPos="0" dist="50800" dir="5400000" sy="-100000" algn="bl" rotWithShape="0"/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Primary MCU peripherals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C61600-9708-8737-D1D0-ED3C5DDBBAE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26365" y="4646295"/>
            <a:ext cx="268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2966"/>
                </a:solidFill>
              </a:rPr>
              <a:t>Objectives</a:t>
            </a:r>
            <a:endParaRPr lang="en" altLang="zh-CN" b="1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8B0369-353F-C097-9F97-8C8FBF25A0B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69545" y="5038429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Description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F21DD8-6B7E-A9DC-0F92-3F9D9719493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26364" y="5634831"/>
            <a:ext cx="2684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2966"/>
                </a:solidFill>
              </a:rPr>
              <a:t>Timeline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4DE2C1-8A6D-8326-9092-8A796931EB31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 rot="5400000">
            <a:off x="-1771985" y="1618682"/>
            <a:ext cx="3883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800" b="1" dirty="0">
                <a:solidFill>
                  <a:srgbClr val="002966"/>
                </a:solidFill>
              </a:rPr>
              <a:t>Smart two-wheel balanced robot</a:t>
            </a:r>
          </a:p>
          <a:p>
            <a:pPr algn="ctr"/>
            <a:endParaRPr lang="en-US" altLang="zh-CN" b="1" dirty="0">
              <a:solidFill>
                <a:srgbClr val="002966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4CED29F-D8AD-DF15-05C6-78B6E0587E14}"/>
              </a:ext>
            </a:extLst>
          </p:cNvPr>
          <p:cNvSpPr txBox="1"/>
          <p:nvPr/>
        </p:nvSpPr>
        <p:spPr>
          <a:xfrm>
            <a:off x="2322620" y="7651714"/>
            <a:ext cx="9267610" cy="2995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three </a:t>
            </a:r>
            <a:r>
              <a:rPr lang="en" altLang="zh-CN" sz="2000" b="1" dirty="0">
                <a:solidFill>
                  <a:srgbClr val="002966"/>
                </a:solidFill>
                <a:effectLst/>
              </a:rPr>
              <a:t>PID controllers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: 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a stand loop, a speed loop and a rotation loop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stand loop will take the target pitch angle as the input, current pitch angle as the feedback and the target </a:t>
            </a:r>
            <a:r>
              <a:rPr lang="en" altLang="zh-CN" dirty="0" err="1">
                <a:solidFill>
                  <a:srgbClr val="002966"/>
                </a:solidFill>
                <a:effectLst/>
              </a:rPr>
              <a:t>acceration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 (torque) as the output. 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speed loop and the rotation loop will take the user input and output to the stand loop.</a:t>
            </a:r>
          </a:p>
          <a:p>
            <a:pPr>
              <a:lnSpc>
                <a:spcPct val="150000"/>
              </a:lnSpc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The attitude (Euler angle) of the robot is calculated by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Mahony algorithm.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1160E69-A93E-00BC-A31E-2B166E340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1228" y="-79353"/>
            <a:ext cx="202187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154E447-E12B-B2A4-1932-C5021D135C61}"/>
              </a:ext>
            </a:extLst>
          </p:cNvPr>
          <p:cNvSpPr txBox="1"/>
          <p:nvPr/>
        </p:nvSpPr>
        <p:spPr>
          <a:xfrm>
            <a:off x="2964698" y="1072709"/>
            <a:ext cx="87456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i="1" dirty="0">
                <a:solidFill>
                  <a:srgbClr val="00296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CAN Bus</a:t>
            </a:r>
            <a:endParaRPr lang="en" altLang="zh-CN" b="1" dirty="0">
              <a:solidFill>
                <a:srgbClr val="0029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40012EE-7D64-487F-8FBD-626C2999F8BE}"/>
              </a:ext>
            </a:extLst>
          </p:cNvPr>
          <p:cNvSpPr txBox="1"/>
          <p:nvPr/>
        </p:nvSpPr>
        <p:spPr>
          <a:xfrm>
            <a:off x="2964698" y="1579764"/>
            <a:ext cx="909028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CAN2:</a:t>
            </a: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Receive: from an external module with an IMU and receiver </a:t>
            </a:r>
          </a:p>
          <a:p>
            <a:r>
              <a:rPr lang="en-US" altLang="zh-CN" sz="2400" dirty="0">
                <a:solidFill>
                  <a:srgbClr val="00296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ID 0x121: Pitch angle from the IMU and </a:t>
            </a:r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sum of 3-axis angular velocity</a:t>
            </a:r>
            <a:endParaRPr lang="en-US" altLang="zh-CN" sz="2400" dirty="0">
              <a:solidFill>
                <a:srgbClr val="0029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 0x122: Remote controller stick volume</a:t>
            </a: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 0x123: Remote controller stick state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263BB81-F9DC-473A-877F-560B6E8FFB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08734" y="3883378"/>
            <a:ext cx="4343400" cy="2590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90346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>
            <p:custDataLst>
              <p:tags r:id="rId2"/>
            </p:custDataLst>
          </p:nvPr>
        </p:nvSpPr>
        <p:spPr>
          <a:xfrm>
            <a:off x="0" y="7620"/>
            <a:ext cx="8094345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2747" h="10800">
                <a:moveTo>
                  <a:pt x="0" y="0"/>
                </a:moveTo>
                <a:lnTo>
                  <a:pt x="12747" y="0"/>
                </a:lnTo>
                <a:lnTo>
                  <a:pt x="12747" y="61"/>
                </a:lnTo>
                <a:lnTo>
                  <a:pt x="11046" y="10800"/>
                </a:lnTo>
                <a:lnTo>
                  <a:pt x="0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270373" y="1203424"/>
            <a:ext cx="72475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3600" b="1" dirty="0">
                <a:solidFill>
                  <a:srgbClr val="002966"/>
                </a:solidFill>
              </a:rPr>
              <a:t>Smart two-wheel balanced robot</a:t>
            </a: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780415" y="1831340"/>
            <a:ext cx="6230620" cy="18415"/>
          </a:xfrm>
          <a:prstGeom prst="line">
            <a:avLst/>
          </a:prstGeom>
          <a:ln>
            <a:solidFill>
              <a:srgbClr val="0029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图片 1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2" name="文本框 1"/>
          <p:cNvSpPr txBox="1"/>
          <p:nvPr>
            <p:custDataLst>
              <p:tags r:id="rId5"/>
            </p:custDataLst>
          </p:nvPr>
        </p:nvSpPr>
        <p:spPr>
          <a:xfrm>
            <a:off x="1316990" y="3175635"/>
            <a:ext cx="51587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Thanks for your listening!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9079CFA2-D205-91B5-5D18-EC8B8646B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020899"/>
              </p:ext>
            </p:extLst>
          </p:nvPr>
        </p:nvGraphicFramePr>
        <p:xfrm>
          <a:off x="1996194" y="4441825"/>
          <a:ext cx="3963153" cy="960120"/>
        </p:xfrm>
        <a:graphic>
          <a:graphicData uri="http://schemas.openxmlformats.org/drawingml/2006/table">
            <a:tbl>
              <a:tblPr/>
              <a:tblGrid>
                <a:gridCol w="1419237">
                  <a:extLst>
                    <a:ext uri="{9D8B030D-6E8A-4147-A177-3AD203B41FA5}">
                      <a16:colId xmlns:a16="http://schemas.microsoft.com/office/drawing/2014/main" val="2268281400"/>
                    </a:ext>
                  </a:extLst>
                </a:gridCol>
                <a:gridCol w="2543916">
                  <a:extLst>
                    <a:ext uri="{9D8B030D-6E8A-4147-A177-3AD203B41FA5}">
                      <a16:colId xmlns:a16="http://schemas.microsoft.com/office/drawing/2014/main" val="994619141"/>
                    </a:ext>
                  </a:extLst>
                </a:gridCol>
              </a:tblGrid>
              <a:tr h="274243"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</a:rPr>
                        <a:t>Shaoze Yang 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priest-yang@sjtu.edu.cn</a:t>
                      </a:r>
                      <a:endParaRPr lang="en" sz="1500" b="1" kern="1200">
                        <a:solidFill>
                          <a:srgbClr val="0029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310787"/>
                  </a:ext>
                </a:extLst>
              </a:tr>
              <a:tr h="274243"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 err="1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</a:rPr>
                        <a:t>Yichen</a:t>
                      </a:r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</a:rPr>
                        <a:t> Wei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ethepherein@sjtu.edu.cn</a:t>
                      </a:r>
                      <a:endParaRPr lang="en" sz="1500" b="1" kern="1200" dirty="0">
                        <a:solidFill>
                          <a:srgbClr val="0029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001728"/>
                  </a:ext>
                </a:extLst>
              </a:tr>
              <a:tr h="274243"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</a:rPr>
                        <a:t>Jiaming Yuan</a:t>
                      </a: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fontAlgn="ctr" latinLnBrk="0"/>
                      <a:r>
                        <a:rPr lang="en" sz="1500" b="1" kern="1200" dirty="0">
                          <a:solidFill>
                            <a:srgbClr val="002966"/>
                          </a:solidFill>
                          <a:latin typeface="+mn-lt"/>
                          <a:ea typeface="+mn-ea"/>
                          <a:cs typeface="+mn-cs"/>
                          <a:hlinkClick r:id="rId10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jerry3012@sjtu.edu.cn</a:t>
                      </a:r>
                      <a:endParaRPr lang="en" sz="1500" b="1" kern="1200" dirty="0">
                        <a:solidFill>
                          <a:srgbClr val="0029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0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8044161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F5BFDE3C-F07B-CCEC-2042-8C84255F7565}"/>
              </a:ext>
            </a:extLst>
          </p:cNvPr>
          <p:cNvSpPr txBox="1"/>
          <p:nvPr/>
        </p:nvSpPr>
        <p:spPr>
          <a:xfrm>
            <a:off x="1745615" y="2149324"/>
            <a:ext cx="42137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400" b="1" dirty="0">
                <a:solidFill>
                  <a:srgbClr val="002966"/>
                </a:solidFill>
              </a:rPr>
              <a:t>Group</a:t>
            </a:r>
            <a:r>
              <a:rPr kumimoji="1" lang="zh-CN" altLang="en-US" sz="4400" b="1" dirty="0">
                <a:solidFill>
                  <a:srgbClr val="002966"/>
                </a:solidFill>
              </a:rPr>
              <a:t> </a:t>
            </a:r>
            <a:r>
              <a:rPr kumimoji="1" lang="en-US" altLang="zh-CN" sz="4400" b="1" dirty="0">
                <a:solidFill>
                  <a:srgbClr val="002966"/>
                </a:solidFill>
              </a:rPr>
              <a:t>18</a:t>
            </a:r>
            <a:endParaRPr kumimoji="1" lang="zh-CN" altLang="en-US" sz="4400" b="1" dirty="0">
              <a:solidFill>
                <a:srgbClr val="002966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EA28A18-1796-7061-F0B4-B2FDE01666A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615" y="860991"/>
            <a:ext cx="6172382" cy="462928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-1516813" y="1517448"/>
            <a:ext cx="6858635" cy="382437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6023">
                <a:moveTo>
                  <a:pt x="10801" y="0"/>
                </a:moveTo>
                <a:lnTo>
                  <a:pt x="10801" y="6023"/>
                </a:lnTo>
                <a:lnTo>
                  <a:pt x="0" y="6023"/>
                </a:lnTo>
                <a:lnTo>
                  <a:pt x="0" y="4364"/>
                </a:lnTo>
                <a:lnTo>
                  <a:pt x="10801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FC61600-9708-8737-D1D0-ED3C5DDBBAE4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6365" y="4646295"/>
            <a:ext cx="268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2966"/>
                </a:solidFill>
              </a:rPr>
              <a:t>Objectives</a:t>
            </a:r>
            <a:endParaRPr lang="en" altLang="zh-CN" b="1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8B0369-353F-C097-9F97-8C8FBF25A0B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69545" y="5038429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Description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F21DD8-6B7E-A9DC-0F92-3F9D97194938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26364" y="5634831"/>
            <a:ext cx="2684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2966"/>
                </a:solidFill>
              </a:rPr>
              <a:t>Timeline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2C8222F-34A5-FF2E-A938-D965A9A749E9}"/>
              </a:ext>
            </a:extLst>
          </p:cNvPr>
          <p:cNvSpPr txBox="1"/>
          <p:nvPr/>
        </p:nvSpPr>
        <p:spPr>
          <a:xfrm>
            <a:off x="-9720868" y="1141095"/>
            <a:ext cx="9368433" cy="35957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2000" b="1" dirty="0">
                <a:solidFill>
                  <a:srgbClr val="002966"/>
                </a:solidFill>
              </a:rPr>
              <a:t>Based on </a:t>
            </a:r>
            <a:r>
              <a:rPr lang="en" altLang="zh-CN" sz="2400" b="1" dirty="0">
                <a:solidFill>
                  <a:srgbClr val="002966"/>
                </a:solidFill>
              </a:rPr>
              <a:t>PIC32 Starter Kit</a:t>
            </a:r>
            <a:r>
              <a:rPr lang="en" altLang="zh-CN" sz="2000" b="1" dirty="0">
                <a:solidFill>
                  <a:srgbClr val="002966"/>
                </a:solidFill>
              </a:rPr>
              <a:t>, the design will have following features:</a:t>
            </a:r>
          </a:p>
          <a:p>
            <a:endParaRPr lang="en" altLang="zh-CN" b="1" dirty="0">
              <a:solidFill>
                <a:srgbClr val="002966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</a:rPr>
              <a:t>Use sensor data from gyroscope and accelerometer to do attitude calculation, thus change the speed of two wheels to realize self-balanced.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</a:rPr>
              <a:t>Receive control signal from 2.4GHz </a:t>
            </a:r>
            <a:r>
              <a:rPr lang="en" altLang="zh-CN" dirty="0" err="1">
                <a:solidFill>
                  <a:srgbClr val="002966"/>
                </a:solidFill>
              </a:rPr>
              <a:t>RadioMaster</a:t>
            </a:r>
            <a:r>
              <a:rPr lang="en" altLang="zh-CN" dirty="0">
                <a:solidFill>
                  <a:srgbClr val="002966"/>
                </a:solidFill>
              </a:rPr>
              <a:t> receiver.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</a:rPr>
              <a:t>Use buzzer to play music to alert nearby passengers.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</a:rPr>
              <a:t>Use ADC to read voltage of battery, and display battery status by LED lights.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</a:rPr>
              <a:t>If time allows, the system will be redesigned as a Wheeled Bipedal Robot, which will have two additional legs comparing to the current design.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4DE2C1-8A6D-8326-9092-8A796931EB3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 rot="5400000">
            <a:off x="-1771985" y="1618682"/>
            <a:ext cx="3883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800" b="1" dirty="0">
                <a:solidFill>
                  <a:srgbClr val="002966"/>
                </a:solidFill>
              </a:rPr>
              <a:t>Smart two-wheel balanced robot</a:t>
            </a:r>
          </a:p>
          <a:p>
            <a:pPr algn="ctr"/>
            <a:endParaRPr lang="en-US" altLang="zh-CN" b="1" dirty="0">
              <a:solidFill>
                <a:srgbClr val="002966"/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E30BC8F-EE01-2458-4D60-2F4ED2C3A243}"/>
              </a:ext>
            </a:extLst>
          </p:cNvPr>
          <p:cNvSpPr txBox="1"/>
          <p:nvPr/>
        </p:nvSpPr>
        <p:spPr>
          <a:xfrm>
            <a:off x="3053080" y="1544935"/>
            <a:ext cx="8760178" cy="3088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6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2000" b="1" dirty="0">
                <a:solidFill>
                  <a:srgbClr val="002966"/>
                </a:solidFill>
                <a:effectLst/>
              </a:rPr>
              <a:t>Small and Light-weight: 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This robot has only two wheels and no complex mechanic structures, it's very small and therefore is capable of many extreme conditions.</a:t>
            </a:r>
          </a:p>
          <a:p>
            <a:pPr marL="306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2000" b="1" dirty="0">
                <a:solidFill>
                  <a:srgbClr val="002966"/>
                </a:solidFill>
                <a:effectLst/>
              </a:rPr>
              <a:t>Flexible and Fast:</a:t>
            </a:r>
            <a:r>
              <a:rPr lang="en" altLang="zh-CN" sz="2000" b="1" dirty="0">
                <a:solidFill>
                  <a:srgbClr val="002966"/>
                </a:solidFill>
              </a:rPr>
              <a:t> </a:t>
            </a:r>
            <a:r>
              <a:rPr lang="en" altLang="zh-CN" dirty="0">
                <a:solidFill>
                  <a:srgbClr val="002966"/>
                </a:solidFill>
              </a:rPr>
              <a:t>Without complex 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steering structure, it's very easy to change directions; </a:t>
            </a:r>
            <a:r>
              <a:rPr lang="en" altLang="zh-CN" dirty="0">
                <a:solidFill>
                  <a:srgbClr val="002966"/>
                </a:solidFill>
              </a:rPr>
              <a:t>U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se high performance motor to gain high speed.</a:t>
            </a:r>
          </a:p>
          <a:p>
            <a:pPr marL="30600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sz="2000" b="1" dirty="0">
                <a:solidFill>
                  <a:srgbClr val="002966"/>
                </a:solidFill>
                <a:effectLst/>
              </a:rPr>
              <a:t>Safety aware: 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This robot will continuously play music, alerting the nearby passengers.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8F0514F-D84B-2BAD-0B0A-50343AB2410B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745615" y="421582"/>
            <a:ext cx="5861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i="1" dirty="0">
                <a:solidFill>
                  <a:srgbClr val="002966"/>
                </a:solidFill>
                <a:effectLst>
                  <a:reflection stA="45000" endPos="0" dist="50800" dir="5400000" sy="-100000" algn="bl" rotWithShape="0"/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Description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-1516813" y="1517448"/>
            <a:ext cx="6858635" cy="382437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6023">
                <a:moveTo>
                  <a:pt x="10801" y="0"/>
                </a:moveTo>
                <a:lnTo>
                  <a:pt x="10801" y="6023"/>
                </a:lnTo>
                <a:lnTo>
                  <a:pt x="0" y="6023"/>
                </a:lnTo>
                <a:lnTo>
                  <a:pt x="0" y="4364"/>
                </a:lnTo>
                <a:lnTo>
                  <a:pt x="10801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FC61600-9708-8737-D1D0-ED3C5DDBBAE4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6365" y="4646295"/>
            <a:ext cx="268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2966"/>
                </a:solidFill>
              </a:rPr>
              <a:t>Objectives</a:t>
            </a:r>
            <a:endParaRPr lang="en" altLang="zh-CN" b="1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8B0369-353F-C097-9F97-8C8FBF25A0B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69545" y="5038429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Description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F21DD8-6B7E-A9DC-0F92-3F9D97194938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26364" y="5634831"/>
            <a:ext cx="2684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2966"/>
                </a:solidFill>
              </a:rPr>
              <a:t>Timeline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4DE2C1-8A6D-8326-9092-8A796931EB3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 rot="5400000">
            <a:off x="-1771985" y="1618682"/>
            <a:ext cx="3883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800" b="1" dirty="0">
                <a:solidFill>
                  <a:srgbClr val="002966"/>
                </a:solidFill>
              </a:rPr>
              <a:t>Smart two-wheel balanced robot</a:t>
            </a:r>
          </a:p>
          <a:p>
            <a:pPr algn="ctr"/>
            <a:endParaRPr lang="en-US" altLang="zh-CN" b="1" dirty="0">
              <a:solidFill>
                <a:srgbClr val="002966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E79D995-2BA2-9C89-0085-7AE1C513FB43}"/>
              </a:ext>
            </a:extLst>
          </p:cNvPr>
          <p:cNvSpPr txBox="1"/>
          <p:nvPr/>
        </p:nvSpPr>
        <p:spPr>
          <a:xfrm>
            <a:off x="-9715892" y="1025826"/>
            <a:ext cx="9753600" cy="496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use </a:t>
            </a:r>
            <a:r>
              <a:rPr lang="en" altLang="zh-CN" sz="2000" b="1" dirty="0" err="1">
                <a:solidFill>
                  <a:srgbClr val="002966"/>
                </a:solidFill>
                <a:effectLst/>
              </a:rPr>
              <a:t>RadioMaster</a:t>
            </a:r>
            <a:r>
              <a:rPr lang="en" altLang="zh-CN" sz="2000" b="1" dirty="0">
                <a:solidFill>
                  <a:srgbClr val="002966"/>
                </a:solidFill>
                <a:effectLst/>
              </a:rPr>
              <a:t> joystick</a:t>
            </a:r>
            <a:r>
              <a:rPr lang="zh-CN" altLang="en-US" sz="2000" b="1" dirty="0">
                <a:solidFill>
                  <a:srgbClr val="002966"/>
                </a:solidFill>
                <a:effectLst/>
              </a:rPr>
              <a:t> </a:t>
            </a:r>
            <a:r>
              <a:rPr lang="en-US" altLang="zh-CN" dirty="0">
                <a:solidFill>
                  <a:srgbClr val="002966"/>
                </a:solidFill>
                <a:effectLst/>
              </a:rPr>
              <a:t>to control remotely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. </a:t>
            </a:r>
            <a:endParaRPr lang="en" altLang="zh-CN" dirty="0">
              <a:solidFill>
                <a:srgbClr val="002966"/>
              </a:solidFill>
            </a:endParaRPr>
          </a:p>
        </p:txBody>
      </p:sp>
      <p:pic>
        <p:nvPicPr>
          <p:cNvPr id="13" name="509_1690354961">
            <a:hlinkClick r:id="" action="ppaction://media"/>
            <a:extLst>
              <a:ext uri="{FF2B5EF4-FFF2-40B4-BE49-F238E27FC236}">
                <a16:creationId xmlns:a16="http://schemas.microsoft.com/office/drawing/2014/main" id="{C69D7300-23C0-FDA4-8150-82DADAD6DBFB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3780593" y="1517010"/>
            <a:ext cx="7095305" cy="3991109"/>
          </a:xfrm>
          <a:prstGeom prst="rect">
            <a:avLst/>
          </a:prstGeom>
        </p:spPr>
      </p:pic>
      <p:sp>
        <p:nvSpPr>
          <p:cNvPr id="27" name="文本框 26">
            <a:extLst>
              <a:ext uri="{FF2B5EF4-FFF2-40B4-BE49-F238E27FC236}">
                <a16:creationId xmlns:a16="http://schemas.microsoft.com/office/drawing/2014/main" id="{DD29E522-D175-7B73-A31C-384633FEDE88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768928" y="306908"/>
            <a:ext cx="5861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i="1" dirty="0">
                <a:solidFill>
                  <a:srgbClr val="002966"/>
                </a:solidFill>
                <a:effectLst>
                  <a:reflection stA="45000" endPos="0" dist="50800" dir="5400000" sy="-100000" algn="bl" rotWithShape="0"/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PID Control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47520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3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-1580308" y="1517131"/>
            <a:ext cx="6858635" cy="382437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6023">
                <a:moveTo>
                  <a:pt x="10801" y="0"/>
                </a:moveTo>
                <a:lnTo>
                  <a:pt x="10801" y="6023"/>
                </a:lnTo>
                <a:lnTo>
                  <a:pt x="0" y="6023"/>
                </a:lnTo>
                <a:lnTo>
                  <a:pt x="0" y="4364"/>
                </a:lnTo>
                <a:lnTo>
                  <a:pt x="10801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1706880" y="270510"/>
            <a:ext cx="5861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i="1" dirty="0">
                <a:solidFill>
                  <a:srgbClr val="002966"/>
                </a:solidFill>
                <a:effectLst>
                  <a:reflection stA="45000" endPos="0" dist="50800" dir="5400000" sy="-100000" algn="bl" rotWithShape="0"/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IO Expansion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C61600-9708-8737-D1D0-ED3C5DDBBAE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26365" y="4646295"/>
            <a:ext cx="268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2966"/>
                </a:solidFill>
              </a:rPr>
              <a:t>Objectives</a:t>
            </a:r>
            <a:endParaRPr lang="en" altLang="zh-CN" b="1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8B0369-353F-C097-9F97-8C8FBF25A0B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69545" y="5038429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Description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F21DD8-6B7E-A9DC-0F92-3F9D9719493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26364" y="5634831"/>
            <a:ext cx="2684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2966"/>
                </a:solidFill>
              </a:rPr>
              <a:t>Timeline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4DE2C1-8A6D-8326-9092-8A796931EB31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 rot="5400000">
            <a:off x="-1771985" y="1618682"/>
            <a:ext cx="3883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800" b="1" dirty="0">
                <a:solidFill>
                  <a:srgbClr val="002966"/>
                </a:solidFill>
              </a:rPr>
              <a:t>Smart two-wheel balanced robot</a:t>
            </a:r>
          </a:p>
          <a:p>
            <a:pPr algn="ctr"/>
            <a:endParaRPr lang="en-US" altLang="zh-CN" b="1" dirty="0">
              <a:solidFill>
                <a:srgbClr val="002966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4CED29F-D8AD-DF15-05C6-78B6E0587E14}"/>
              </a:ext>
            </a:extLst>
          </p:cNvPr>
          <p:cNvSpPr txBox="1"/>
          <p:nvPr/>
        </p:nvSpPr>
        <p:spPr>
          <a:xfrm>
            <a:off x="2322620" y="7651714"/>
            <a:ext cx="9267610" cy="2995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three </a:t>
            </a:r>
            <a:r>
              <a:rPr lang="en" altLang="zh-CN" sz="2000" b="1" dirty="0">
                <a:solidFill>
                  <a:srgbClr val="002966"/>
                </a:solidFill>
                <a:effectLst/>
              </a:rPr>
              <a:t>PID controllers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: 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a stand loop, a speed loop and a rotation loop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stand loop will take the target pitch angle as the input, current pitch angle as the feedback and the target </a:t>
            </a:r>
            <a:r>
              <a:rPr lang="en" altLang="zh-CN" dirty="0" err="1">
                <a:solidFill>
                  <a:srgbClr val="002966"/>
                </a:solidFill>
                <a:effectLst/>
              </a:rPr>
              <a:t>acceration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 (torque) as the output. 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speed loop and the rotation loop will take the user input and output to the stand loop.</a:t>
            </a:r>
          </a:p>
          <a:p>
            <a:pPr>
              <a:lnSpc>
                <a:spcPct val="150000"/>
              </a:lnSpc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The attitude (Euler angle) of the robot is calculated by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Mahony algorithm.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1160E69-A93E-00BC-A31E-2B166E340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1228" y="-79353"/>
            <a:ext cx="202187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0E2D101-CE09-4624-813D-C0C50AA48B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82727" y="1027227"/>
            <a:ext cx="3935269" cy="279308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326161A-3B2E-490E-A070-5536A940FE1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34761" y="3882035"/>
            <a:ext cx="3888059" cy="276251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FA1BD19-BB0F-460E-B186-09D17CDD94F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6249" y="1660445"/>
            <a:ext cx="4766206" cy="37298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6404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-1580308" y="1517131"/>
            <a:ext cx="6858635" cy="382437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6023">
                <a:moveTo>
                  <a:pt x="10801" y="0"/>
                </a:moveTo>
                <a:lnTo>
                  <a:pt x="10801" y="6023"/>
                </a:lnTo>
                <a:lnTo>
                  <a:pt x="0" y="6023"/>
                </a:lnTo>
                <a:lnTo>
                  <a:pt x="0" y="4364"/>
                </a:lnTo>
                <a:lnTo>
                  <a:pt x="10801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FC61600-9708-8737-D1D0-ED3C5DDBBAE4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126365" y="4646295"/>
            <a:ext cx="268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2966"/>
                </a:solidFill>
              </a:rPr>
              <a:t>Objectives</a:t>
            </a:r>
            <a:endParaRPr lang="en" altLang="zh-CN" b="1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8B0369-353F-C097-9F97-8C8FBF25A0B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69545" y="5038429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Description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F21DD8-6B7E-A9DC-0F92-3F9D97194938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26364" y="5634831"/>
            <a:ext cx="2684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2966"/>
                </a:solidFill>
              </a:rPr>
              <a:t>Timeline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4DE2C1-8A6D-8326-9092-8A796931EB3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 rot="5400000">
            <a:off x="-1771985" y="1618682"/>
            <a:ext cx="3883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800" b="1" dirty="0">
                <a:solidFill>
                  <a:srgbClr val="002966"/>
                </a:solidFill>
              </a:rPr>
              <a:t>Smart two-wheel balanced robot</a:t>
            </a:r>
          </a:p>
          <a:p>
            <a:pPr algn="ctr"/>
            <a:endParaRPr lang="en-US" altLang="zh-CN" b="1" dirty="0">
              <a:solidFill>
                <a:srgbClr val="002966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4CED29F-D8AD-DF15-05C6-78B6E0587E14}"/>
              </a:ext>
            </a:extLst>
          </p:cNvPr>
          <p:cNvSpPr txBox="1"/>
          <p:nvPr/>
        </p:nvSpPr>
        <p:spPr>
          <a:xfrm>
            <a:off x="2322620" y="7651714"/>
            <a:ext cx="9267610" cy="2995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three </a:t>
            </a:r>
            <a:r>
              <a:rPr lang="en" altLang="zh-CN" sz="2000" b="1" dirty="0">
                <a:solidFill>
                  <a:srgbClr val="002966"/>
                </a:solidFill>
                <a:effectLst/>
              </a:rPr>
              <a:t>PID controllers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: 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a stand loop, a speed loop and a rotation loop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stand loop will take the target pitch angle as the input, current pitch angle as the feedback and the target </a:t>
            </a:r>
            <a:r>
              <a:rPr lang="en" altLang="zh-CN" dirty="0" err="1">
                <a:solidFill>
                  <a:srgbClr val="002966"/>
                </a:solidFill>
                <a:effectLst/>
              </a:rPr>
              <a:t>acceration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 (torque) as the output. 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speed loop and the rotation loop will take the user input and output to the stand loop.</a:t>
            </a:r>
          </a:p>
          <a:p>
            <a:pPr>
              <a:lnSpc>
                <a:spcPct val="150000"/>
              </a:lnSpc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The attitude (Euler angle) of the robot is calculated by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Mahony algorithm.</a:t>
            </a:r>
          </a:p>
        </p:txBody>
      </p:sp>
      <p:pic>
        <p:nvPicPr>
          <p:cNvPr id="2049" name="Picture 1">
            <a:extLst>
              <a:ext uri="{FF2B5EF4-FFF2-40B4-BE49-F238E27FC236}">
                <a16:creationId xmlns:a16="http://schemas.microsoft.com/office/drawing/2014/main" id="{558AE5B4-3B19-0886-ED61-F7393C0C30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6621" y="1189474"/>
            <a:ext cx="7838946" cy="3995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11160E69-A93E-00BC-A31E-2B166E340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1228" y="-79353"/>
            <a:ext cx="202187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F3ADB5-085E-47D4-359D-9FE1436F16F7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706880" y="270510"/>
            <a:ext cx="5861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i="1" dirty="0">
                <a:solidFill>
                  <a:srgbClr val="002966"/>
                </a:solidFill>
                <a:effectLst>
                  <a:reflection stA="45000" endPos="0" dist="50800" dir="5400000" sy="-100000" algn="bl" rotWithShape="0"/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Primary MCU peripherals</a:t>
            </a:r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8EF748FE-3733-0850-B406-11DBCC0F5D8F}"/>
              </a:ext>
            </a:extLst>
          </p:cNvPr>
          <p:cNvCxnSpPr/>
          <p:nvPr/>
        </p:nvCxnSpPr>
        <p:spPr>
          <a:xfrm>
            <a:off x="8282196" y="2047928"/>
            <a:ext cx="0" cy="111687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A4DAE86E-ED1D-ACDA-C533-CAC97BED49B1}"/>
              </a:ext>
            </a:extLst>
          </p:cNvPr>
          <p:cNvCxnSpPr/>
          <p:nvPr/>
        </p:nvCxnSpPr>
        <p:spPr>
          <a:xfrm>
            <a:off x="8338076" y="2047928"/>
            <a:ext cx="0" cy="111687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AA2507D3-C754-67F6-71A2-EAA3E7CD8914}"/>
              </a:ext>
            </a:extLst>
          </p:cNvPr>
          <p:cNvCxnSpPr/>
          <p:nvPr/>
        </p:nvCxnSpPr>
        <p:spPr>
          <a:xfrm>
            <a:off x="7518400" y="2263465"/>
            <a:ext cx="594360" cy="68580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2FF75945-9445-9EEC-FE83-3D8267DD8032}"/>
              </a:ext>
            </a:extLst>
          </p:cNvPr>
          <p:cNvSpPr txBox="1"/>
          <p:nvPr/>
        </p:nvSpPr>
        <p:spPr>
          <a:xfrm>
            <a:off x="8303581" y="2428044"/>
            <a:ext cx="751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/>
              <a:t>CAN Bus</a:t>
            </a:r>
            <a:endParaRPr kumimoji="1" lang="zh-CN" altLang="en-US" sz="1000" dirty="0"/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3B38EA36-ED11-5728-2BFD-31CC7364903D}"/>
              </a:ext>
            </a:extLst>
          </p:cNvPr>
          <p:cNvCxnSpPr>
            <a:cxnSpLocks/>
          </p:cNvCxnSpPr>
          <p:nvPr/>
        </p:nvCxnSpPr>
        <p:spPr>
          <a:xfrm>
            <a:off x="6410721" y="3358402"/>
            <a:ext cx="471342" cy="52497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线连接符 33">
            <a:extLst>
              <a:ext uri="{FF2B5EF4-FFF2-40B4-BE49-F238E27FC236}">
                <a16:creationId xmlns:a16="http://schemas.microsoft.com/office/drawing/2014/main" id="{300AB5AB-C458-548A-872F-07BAD2CF35B6}"/>
              </a:ext>
            </a:extLst>
          </p:cNvPr>
          <p:cNvCxnSpPr>
            <a:cxnSpLocks/>
          </p:cNvCxnSpPr>
          <p:nvPr/>
        </p:nvCxnSpPr>
        <p:spPr>
          <a:xfrm>
            <a:off x="6023872" y="3938860"/>
            <a:ext cx="1077575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连接符 37">
            <a:extLst>
              <a:ext uri="{FF2B5EF4-FFF2-40B4-BE49-F238E27FC236}">
                <a16:creationId xmlns:a16="http://schemas.microsoft.com/office/drawing/2014/main" id="{7BE74188-C2AF-80D8-7AAD-DD64D3FE000D}"/>
              </a:ext>
            </a:extLst>
          </p:cNvPr>
          <p:cNvCxnSpPr>
            <a:cxnSpLocks/>
          </p:cNvCxnSpPr>
          <p:nvPr/>
        </p:nvCxnSpPr>
        <p:spPr>
          <a:xfrm>
            <a:off x="5943600" y="3986558"/>
            <a:ext cx="1199745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34E13489-A219-DBE3-0328-901DD41F070E}"/>
              </a:ext>
            </a:extLst>
          </p:cNvPr>
          <p:cNvSpPr txBox="1"/>
          <p:nvPr/>
        </p:nvSpPr>
        <p:spPr>
          <a:xfrm>
            <a:off x="6167756" y="3986558"/>
            <a:ext cx="7514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000" dirty="0"/>
              <a:t>CAN Bus</a:t>
            </a:r>
            <a:endParaRPr kumimoji="1" lang="zh-CN" altLang="en-US" sz="1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0077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-1580308" y="1517131"/>
            <a:ext cx="6858635" cy="382437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6023">
                <a:moveTo>
                  <a:pt x="10801" y="0"/>
                </a:moveTo>
                <a:lnTo>
                  <a:pt x="10801" y="6023"/>
                </a:lnTo>
                <a:lnTo>
                  <a:pt x="0" y="6023"/>
                </a:lnTo>
                <a:lnTo>
                  <a:pt x="0" y="4364"/>
                </a:lnTo>
                <a:lnTo>
                  <a:pt x="10801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1706880" y="270510"/>
            <a:ext cx="5861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i="1" dirty="0">
                <a:solidFill>
                  <a:srgbClr val="002966"/>
                </a:solidFill>
                <a:effectLst>
                  <a:reflection stA="45000" endPos="0" dist="50800" dir="5400000" sy="-100000" algn="bl" rotWithShape="0"/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Primary MCU peripherals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C61600-9708-8737-D1D0-ED3C5DDBBAE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26365" y="4646295"/>
            <a:ext cx="268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2966"/>
                </a:solidFill>
              </a:rPr>
              <a:t>Objectives</a:t>
            </a:r>
            <a:endParaRPr lang="en" altLang="zh-CN" b="1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8B0369-353F-C097-9F97-8C8FBF25A0B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69545" y="5038429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Description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F21DD8-6B7E-A9DC-0F92-3F9D9719493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26364" y="5634831"/>
            <a:ext cx="2684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2966"/>
                </a:solidFill>
              </a:rPr>
              <a:t>Timeline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4DE2C1-8A6D-8326-9092-8A796931EB31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 rot="5400000">
            <a:off x="-1771985" y="1618682"/>
            <a:ext cx="3883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800" b="1" dirty="0">
                <a:solidFill>
                  <a:srgbClr val="002966"/>
                </a:solidFill>
              </a:rPr>
              <a:t>Smart two-wheel balanced robot</a:t>
            </a:r>
          </a:p>
          <a:p>
            <a:pPr algn="ctr"/>
            <a:endParaRPr lang="en-US" altLang="zh-CN" b="1" dirty="0">
              <a:solidFill>
                <a:srgbClr val="002966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4CED29F-D8AD-DF15-05C6-78B6E0587E14}"/>
              </a:ext>
            </a:extLst>
          </p:cNvPr>
          <p:cNvSpPr txBox="1"/>
          <p:nvPr/>
        </p:nvSpPr>
        <p:spPr>
          <a:xfrm>
            <a:off x="2322620" y="7651714"/>
            <a:ext cx="9267610" cy="2995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three </a:t>
            </a:r>
            <a:r>
              <a:rPr lang="en" altLang="zh-CN" sz="2000" b="1" dirty="0">
                <a:solidFill>
                  <a:srgbClr val="002966"/>
                </a:solidFill>
                <a:effectLst/>
              </a:rPr>
              <a:t>PID controllers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: 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a stand loop, a speed loop and a rotation loop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stand loop will take the target pitch angle as the input, current pitch angle as the feedback and the target </a:t>
            </a:r>
            <a:r>
              <a:rPr lang="en" altLang="zh-CN" dirty="0" err="1">
                <a:solidFill>
                  <a:srgbClr val="002966"/>
                </a:solidFill>
                <a:effectLst/>
              </a:rPr>
              <a:t>acceration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 (torque) as the output. 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speed loop and the rotation loop will take the user input and output to the stand loop.</a:t>
            </a:r>
          </a:p>
          <a:p>
            <a:pPr>
              <a:lnSpc>
                <a:spcPct val="150000"/>
              </a:lnSpc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The attitude (Euler angle) of the robot is calculated by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Mahony algorithm.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1160E69-A93E-00BC-A31E-2B166E340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1228" y="-79353"/>
            <a:ext cx="202187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154E447-E12B-B2A4-1932-C5021D135C61}"/>
              </a:ext>
            </a:extLst>
          </p:cNvPr>
          <p:cNvSpPr txBox="1"/>
          <p:nvPr/>
        </p:nvSpPr>
        <p:spPr>
          <a:xfrm>
            <a:off x="2964698" y="1072709"/>
            <a:ext cx="874568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i="1" dirty="0">
                <a:solidFill>
                  <a:srgbClr val="00296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Timers and Interrupts</a:t>
            </a:r>
            <a:endParaRPr lang="en" altLang="zh-CN" b="1" i="1" dirty="0">
              <a:solidFill>
                <a:srgbClr val="0029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" altLang="zh-CN" b="1" dirty="0">
              <a:solidFill>
                <a:srgbClr val="0029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E252B63-BB9D-408F-8CBF-8AEA580850A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62947" y="3341185"/>
            <a:ext cx="8745689" cy="2293646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59EEC11-9582-494E-9602-3BD80DA47D3D}"/>
              </a:ext>
            </a:extLst>
          </p:cNvPr>
          <p:cNvSpPr txBox="1"/>
          <p:nvPr/>
        </p:nvSpPr>
        <p:spPr>
          <a:xfrm>
            <a:off x="2964698" y="1579764"/>
            <a:ext cx="874568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Timer1: 1ms period to generate a 1000Hz interrupt</a:t>
            </a: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Most operations will be handled in the function registered for the int</a:t>
            </a:r>
          </a:p>
          <a:p>
            <a:endParaRPr lang="en-US" altLang="zh-CN" sz="2400" dirty="0">
              <a:solidFill>
                <a:srgbClr val="0029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CAN: Two interrupts for receive FIFO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04833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-1580308" y="1517131"/>
            <a:ext cx="6858635" cy="382437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6023">
                <a:moveTo>
                  <a:pt x="10801" y="0"/>
                </a:moveTo>
                <a:lnTo>
                  <a:pt x="10801" y="6023"/>
                </a:lnTo>
                <a:lnTo>
                  <a:pt x="0" y="6023"/>
                </a:lnTo>
                <a:lnTo>
                  <a:pt x="0" y="4364"/>
                </a:lnTo>
                <a:lnTo>
                  <a:pt x="10801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1706880" y="270510"/>
            <a:ext cx="5861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i="1" dirty="0">
                <a:solidFill>
                  <a:srgbClr val="002966"/>
                </a:solidFill>
                <a:effectLst>
                  <a:reflection stA="45000" endPos="0" dist="50800" dir="5400000" sy="-100000" algn="bl" rotWithShape="0"/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Primary MCU peripherals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C61600-9708-8737-D1D0-ED3C5DDBBAE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26365" y="4646295"/>
            <a:ext cx="268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2966"/>
                </a:solidFill>
              </a:rPr>
              <a:t>Objectives</a:t>
            </a:r>
            <a:endParaRPr lang="en" altLang="zh-CN" b="1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8B0369-353F-C097-9F97-8C8FBF25A0B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69545" y="5038429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Description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F21DD8-6B7E-A9DC-0F92-3F9D9719493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26364" y="5634831"/>
            <a:ext cx="2684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2966"/>
                </a:solidFill>
              </a:rPr>
              <a:t>Timeline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4DE2C1-8A6D-8326-9092-8A796931EB31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 rot="5400000">
            <a:off x="-1771985" y="1618682"/>
            <a:ext cx="3883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800" b="1" dirty="0">
                <a:solidFill>
                  <a:srgbClr val="002966"/>
                </a:solidFill>
              </a:rPr>
              <a:t>Smart two-wheel balanced robot</a:t>
            </a:r>
          </a:p>
          <a:p>
            <a:pPr algn="ctr"/>
            <a:endParaRPr lang="en-US" altLang="zh-CN" b="1" dirty="0">
              <a:solidFill>
                <a:srgbClr val="002966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4CED29F-D8AD-DF15-05C6-78B6E0587E14}"/>
              </a:ext>
            </a:extLst>
          </p:cNvPr>
          <p:cNvSpPr txBox="1"/>
          <p:nvPr/>
        </p:nvSpPr>
        <p:spPr>
          <a:xfrm>
            <a:off x="2322620" y="7651714"/>
            <a:ext cx="9267610" cy="2995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three </a:t>
            </a:r>
            <a:r>
              <a:rPr lang="en" altLang="zh-CN" sz="2000" b="1" dirty="0">
                <a:solidFill>
                  <a:srgbClr val="002966"/>
                </a:solidFill>
                <a:effectLst/>
              </a:rPr>
              <a:t>PID controllers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: 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a stand loop, a speed loop and a rotation loop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stand loop will take the target pitch angle as the input, current pitch angle as the feedback and the target </a:t>
            </a:r>
            <a:r>
              <a:rPr lang="en" altLang="zh-CN" dirty="0" err="1">
                <a:solidFill>
                  <a:srgbClr val="002966"/>
                </a:solidFill>
                <a:effectLst/>
              </a:rPr>
              <a:t>acceration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 (torque) as the output. 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speed loop and the rotation loop will take the user input and output to the stand loop.</a:t>
            </a:r>
          </a:p>
          <a:p>
            <a:pPr>
              <a:lnSpc>
                <a:spcPct val="150000"/>
              </a:lnSpc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The attitude (Euler angle) of the robot is calculated by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Mahony algorithm.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1160E69-A93E-00BC-A31E-2B166E340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1228" y="-79353"/>
            <a:ext cx="202187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154E447-E12B-B2A4-1932-C5021D135C61}"/>
              </a:ext>
            </a:extLst>
          </p:cNvPr>
          <p:cNvSpPr txBox="1"/>
          <p:nvPr/>
        </p:nvSpPr>
        <p:spPr>
          <a:xfrm>
            <a:off x="2964698" y="1072709"/>
            <a:ext cx="874568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i="1" dirty="0">
                <a:solidFill>
                  <a:srgbClr val="00296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Timers, PWM and ADC</a:t>
            </a:r>
            <a:endParaRPr lang="en" altLang="zh-CN" b="1" i="1" dirty="0">
              <a:solidFill>
                <a:srgbClr val="0029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" altLang="zh-CN" b="1" dirty="0">
              <a:solidFill>
                <a:srgbClr val="0029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59EEC11-9582-494E-9602-3BD80DA47D3D}"/>
              </a:ext>
            </a:extLst>
          </p:cNvPr>
          <p:cNvSpPr txBox="1"/>
          <p:nvPr/>
        </p:nvSpPr>
        <p:spPr>
          <a:xfrm>
            <a:off x="2964698" y="1579764"/>
            <a:ext cx="874568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Timer2: Dynamic period for specific note frequency </a:t>
            </a: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OCMP2: PWM generation mode for driving</a:t>
            </a:r>
            <a:r>
              <a:rPr lang="zh-CN" altLang="en-US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buzzer</a:t>
            </a:r>
          </a:p>
          <a:p>
            <a:endParaRPr lang="en-US" altLang="zh-CN" sz="2400" dirty="0">
              <a:solidFill>
                <a:srgbClr val="0029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z="2400" dirty="0">
              <a:solidFill>
                <a:srgbClr val="0029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altLang="zh-CN" sz="2400" dirty="0">
              <a:solidFill>
                <a:srgbClr val="0029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E24BAE0-2FC3-4BC7-8C52-4726986F85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60700" y="2557674"/>
            <a:ext cx="4477469" cy="72183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8A55028-9930-4ECA-B27B-78FC99EA7FD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88359" y="3589056"/>
            <a:ext cx="3834096" cy="289874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FCF6901-9EEC-4872-8B43-D37FF25E1C2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575313" y="4265057"/>
            <a:ext cx="1180821" cy="218784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9AF6417-1A13-4BB7-8D62-E90C329B6A8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33491" y="1185073"/>
            <a:ext cx="2414965" cy="1813015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9C472B17-0DF9-4F2E-B343-202824887579}"/>
              </a:ext>
            </a:extLst>
          </p:cNvPr>
          <p:cNvSpPr txBox="1"/>
          <p:nvPr/>
        </p:nvSpPr>
        <p:spPr>
          <a:xfrm>
            <a:off x="3043232" y="3453658"/>
            <a:ext cx="514512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ADC: Sensing the input battery voltage for giving alert to low battery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19558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-1580308" y="1517131"/>
            <a:ext cx="6858635" cy="382437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6023">
                <a:moveTo>
                  <a:pt x="10801" y="0"/>
                </a:moveTo>
                <a:lnTo>
                  <a:pt x="10801" y="6023"/>
                </a:lnTo>
                <a:lnTo>
                  <a:pt x="0" y="6023"/>
                </a:lnTo>
                <a:lnTo>
                  <a:pt x="0" y="4364"/>
                </a:lnTo>
                <a:lnTo>
                  <a:pt x="10801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1706880" y="270510"/>
            <a:ext cx="5861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i="1" dirty="0">
                <a:solidFill>
                  <a:srgbClr val="002966"/>
                </a:solidFill>
                <a:effectLst>
                  <a:reflection stA="45000" endPos="0" dist="50800" dir="5400000" sy="-100000" algn="bl" rotWithShape="0"/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Primary MCU peripherals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C61600-9708-8737-D1D0-ED3C5DDBBAE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26365" y="4646295"/>
            <a:ext cx="268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2966"/>
                </a:solidFill>
              </a:rPr>
              <a:t>Objectives</a:t>
            </a:r>
            <a:endParaRPr lang="en" altLang="zh-CN" b="1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8B0369-353F-C097-9F97-8C8FBF25A0B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69545" y="5038429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Description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F21DD8-6B7E-A9DC-0F92-3F9D9719493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26364" y="5634831"/>
            <a:ext cx="2684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2966"/>
                </a:solidFill>
              </a:rPr>
              <a:t>Timeline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4DE2C1-8A6D-8326-9092-8A796931EB31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 rot="5400000">
            <a:off x="-1771985" y="1618682"/>
            <a:ext cx="3883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800" b="1" dirty="0">
                <a:solidFill>
                  <a:srgbClr val="002966"/>
                </a:solidFill>
              </a:rPr>
              <a:t>Smart two-wheel balanced robot</a:t>
            </a:r>
          </a:p>
          <a:p>
            <a:pPr algn="ctr"/>
            <a:endParaRPr lang="en-US" altLang="zh-CN" b="1" dirty="0">
              <a:solidFill>
                <a:srgbClr val="002966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4CED29F-D8AD-DF15-05C6-78B6E0587E14}"/>
              </a:ext>
            </a:extLst>
          </p:cNvPr>
          <p:cNvSpPr txBox="1"/>
          <p:nvPr/>
        </p:nvSpPr>
        <p:spPr>
          <a:xfrm>
            <a:off x="2322620" y="7651714"/>
            <a:ext cx="9267610" cy="2995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three </a:t>
            </a:r>
            <a:r>
              <a:rPr lang="en" altLang="zh-CN" sz="2000" b="1" dirty="0">
                <a:solidFill>
                  <a:srgbClr val="002966"/>
                </a:solidFill>
                <a:effectLst/>
              </a:rPr>
              <a:t>PID controllers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: 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a stand loop, a speed loop and a rotation loop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stand loop will take the target pitch angle as the input, current pitch angle as the feedback and the target </a:t>
            </a:r>
            <a:r>
              <a:rPr lang="en" altLang="zh-CN" dirty="0" err="1">
                <a:solidFill>
                  <a:srgbClr val="002966"/>
                </a:solidFill>
                <a:effectLst/>
              </a:rPr>
              <a:t>acceration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 (torque) as the output. 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speed loop and the rotation loop will take the user input and output to the stand loop.</a:t>
            </a:r>
          </a:p>
          <a:p>
            <a:pPr>
              <a:lnSpc>
                <a:spcPct val="150000"/>
              </a:lnSpc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The attitude (Euler angle) of the robot is calculated by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Mahony algorithm.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1160E69-A93E-00BC-A31E-2B166E340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1228" y="-79353"/>
            <a:ext cx="202187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5" name="511_1690357373">
            <a:hlinkClick r:id="" action="ppaction://media"/>
            <a:extLst>
              <a:ext uri="{FF2B5EF4-FFF2-40B4-BE49-F238E27FC236}">
                <a16:creationId xmlns:a16="http://schemas.microsoft.com/office/drawing/2014/main" id="{04F41F67-94EC-390E-7649-D9094229F035}"/>
              </a:ext>
            </a:extLst>
          </p:cNvPr>
          <p:cNvPicPr>
            <a:picLocks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271058" y="1580704"/>
            <a:ext cx="6936171" cy="390159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6154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5400000">
            <a:off x="-1580308" y="1517131"/>
            <a:ext cx="6858635" cy="3824373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801" h="6023">
                <a:moveTo>
                  <a:pt x="10801" y="0"/>
                </a:moveTo>
                <a:lnTo>
                  <a:pt x="10801" y="6023"/>
                </a:lnTo>
                <a:lnTo>
                  <a:pt x="0" y="6023"/>
                </a:lnTo>
                <a:lnTo>
                  <a:pt x="0" y="4364"/>
                </a:lnTo>
                <a:lnTo>
                  <a:pt x="10801" y="0"/>
                </a:lnTo>
                <a:close/>
              </a:path>
            </a:pathLst>
          </a:custGeom>
          <a:solidFill>
            <a:srgbClr val="FFD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" y="6146165"/>
            <a:ext cx="2630170" cy="396875"/>
          </a:xfrm>
          <a:prstGeom prst="rect">
            <a:avLst/>
          </a:prstGeom>
        </p:spPr>
      </p:pic>
      <p:sp>
        <p:nvSpPr>
          <p:cNvPr id="10" name="文本框 9"/>
          <p:cNvSpPr txBox="1"/>
          <p:nvPr>
            <p:custDataLst>
              <p:tags r:id="rId3"/>
            </p:custDataLst>
          </p:nvPr>
        </p:nvSpPr>
        <p:spPr>
          <a:xfrm>
            <a:off x="1706880" y="270510"/>
            <a:ext cx="5861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3600" b="1" i="1" dirty="0">
                <a:solidFill>
                  <a:srgbClr val="002966"/>
                </a:solidFill>
                <a:effectLst>
                  <a:reflection stA="45000" endPos="0" dist="50800" dir="5400000" sy="-100000" algn="bl" rotWithShape="0"/>
                </a:effectLst>
                <a:latin typeface="Calibri Light" panose="020F0302020204030204" pitchFamily="34" charset="0"/>
                <a:cs typeface="Calibri Light" panose="020F0302020204030204" pitchFamily="34" charset="0"/>
              </a:rPr>
              <a:t>Primary MCU peripherals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C61600-9708-8737-D1D0-ED3C5DDBBAE4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126365" y="4646295"/>
            <a:ext cx="2684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002966"/>
                </a:solidFill>
              </a:rPr>
              <a:t>Objectives</a:t>
            </a:r>
            <a:endParaRPr lang="en" altLang="zh-CN" b="1" dirty="0">
              <a:effectLst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8B0369-353F-C097-9F97-8C8FBF25A0B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69545" y="5038429"/>
            <a:ext cx="26841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002966"/>
                </a:solidFill>
              </a:rPr>
              <a:t>Description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4F21DD8-6B7E-A9DC-0F92-3F9D9719493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26364" y="5634831"/>
            <a:ext cx="26841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002966"/>
                </a:solidFill>
              </a:rPr>
              <a:t>Timeline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B4DE2C1-8A6D-8326-9092-8A796931EB31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 rot="5400000">
            <a:off x="-1771985" y="1618682"/>
            <a:ext cx="3883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800" b="1" dirty="0">
                <a:solidFill>
                  <a:srgbClr val="002966"/>
                </a:solidFill>
              </a:rPr>
              <a:t>Smart two-wheel balanced robot</a:t>
            </a:r>
          </a:p>
          <a:p>
            <a:pPr algn="ctr"/>
            <a:endParaRPr lang="en-US" altLang="zh-CN" b="1" dirty="0">
              <a:solidFill>
                <a:srgbClr val="002966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4CED29F-D8AD-DF15-05C6-78B6E0587E14}"/>
              </a:ext>
            </a:extLst>
          </p:cNvPr>
          <p:cNvSpPr txBox="1"/>
          <p:nvPr/>
        </p:nvSpPr>
        <p:spPr>
          <a:xfrm>
            <a:off x="2322620" y="7651714"/>
            <a:ext cx="9267610" cy="2995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three </a:t>
            </a:r>
            <a:r>
              <a:rPr lang="en" altLang="zh-CN" sz="2000" b="1" dirty="0">
                <a:solidFill>
                  <a:srgbClr val="002966"/>
                </a:solidFill>
                <a:effectLst/>
              </a:rPr>
              <a:t>PID controllers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: 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a stand loop, a speed loop and a rotation loop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stand loop will take the target pitch angle as the input, current pitch angle as the feedback and the target </a:t>
            </a:r>
            <a:r>
              <a:rPr lang="en" altLang="zh-CN" dirty="0" err="1">
                <a:solidFill>
                  <a:srgbClr val="002966"/>
                </a:solidFill>
                <a:effectLst/>
              </a:rPr>
              <a:t>acceration</a:t>
            </a:r>
            <a:r>
              <a:rPr lang="en" altLang="zh-CN" dirty="0">
                <a:solidFill>
                  <a:srgbClr val="002966"/>
                </a:solidFill>
                <a:effectLst/>
              </a:rPr>
              <a:t> (torque) as the output. </a:t>
            </a: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002966"/>
                </a:solidFill>
                <a:effectLst/>
              </a:rPr>
              <a:t>The speed loop and the rotation loop will take the user input and output to the stand loop.</a:t>
            </a:r>
          </a:p>
          <a:p>
            <a:pPr>
              <a:lnSpc>
                <a:spcPct val="150000"/>
              </a:lnSpc>
            </a:pPr>
            <a:endParaRPr lang="en" altLang="zh-CN" dirty="0">
              <a:solidFill>
                <a:srgbClr val="002966"/>
              </a:solidFill>
              <a:effectLst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002966"/>
                </a:solidFill>
                <a:effectLst/>
              </a:rPr>
              <a:t> The attitude (Euler angle) of the robot is calculated by </a:t>
            </a:r>
            <a:r>
              <a:rPr lang="en" altLang="zh-CN" b="1" dirty="0">
                <a:solidFill>
                  <a:srgbClr val="002966"/>
                </a:solidFill>
                <a:effectLst/>
              </a:rPr>
              <a:t>Mahony algorithm.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11160E69-A93E-00BC-A31E-2B166E340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1228" y="-79353"/>
            <a:ext cx="202187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154E447-E12B-B2A4-1932-C5021D135C61}"/>
              </a:ext>
            </a:extLst>
          </p:cNvPr>
          <p:cNvSpPr txBox="1"/>
          <p:nvPr/>
        </p:nvSpPr>
        <p:spPr>
          <a:xfrm>
            <a:off x="2964698" y="1072709"/>
            <a:ext cx="874568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i="1" dirty="0">
                <a:solidFill>
                  <a:srgbClr val="00296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CAN Bus</a:t>
            </a:r>
            <a:endParaRPr lang="en" altLang="zh-CN" b="1" dirty="0">
              <a:solidFill>
                <a:srgbClr val="0029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40012EE-7D64-487F-8FBD-626C2999F8BE}"/>
              </a:ext>
            </a:extLst>
          </p:cNvPr>
          <p:cNvSpPr txBox="1"/>
          <p:nvPr/>
        </p:nvSpPr>
        <p:spPr>
          <a:xfrm>
            <a:off x="2964698" y="1579764"/>
            <a:ext cx="874568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CAN1:</a:t>
            </a: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Transmit: </a:t>
            </a: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 0x200: Target intensity of the motors</a:t>
            </a:r>
          </a:p>
          <a:p>
            <a:endParaRPr lang="en-US" altLang="zh-CN" sz="2400" dirty="0">
              <a:solidFill>
                <a:srgbClr val="002966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Receive:</a:t>
            </a:r>
          </a:p>
          <a:p>
            <a:r>
              <a:rPr lang="en-US" altLang="zh-CN" sz="2400" dirty="0">
                <a:solidFill>
                  <a:srgbClr val="00296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ID 0x201: Feedback of the Left motor</a:t>
            </a:r>
          </a:p>
          <a:p>
            <a:r>
              <a:rPr lang="en-US" altLang="zh-CN" sz="2400" dirty="0">
                <a:solidFill>
                  <a:srgbClr val="00296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 0x202: Feedback of the Right motor</a:t>
            </a:r>
            <a:endParaRPr lang="en" altLang="zh-CN" dirty="0">
              <a:solidFill>
                <a:srgbClr val="002966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DB71CF7-DB8B-403C-9BCD-C9CB0AFF79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16920" y="199316"/>
            <a:ext cx="2251106" cy="405735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A4650A8-8B01-45E9-8FC6-DC565E6D86D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053207" y="4256667"/>
            <a:ext cx="2178533" cy="232172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A142BC60-F57F-433F-BCFA-F1A8784C985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97483" y="4199283"/>
            <a:ext cx="5000625" cy="24860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1878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N2YzNjBkOTgyNWQ1YTMxYzM3MzMwNWFiODNmOWIzYWMifQ=="/>
  <p:tag name="KSO_WPP_MARK_KEY" val="2fb3d73f-cc41-4c79-afe9-2fd7c668d26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1044</Words>
  <Application>Microsoft Macintosh PowerPoint</Application>
  <PresentationFormat>Widescreen</PresentationFormat>
  <Paragraphs>143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Jerry</dc:creator>
  <cp:lastModifiedBy>Shaoze Yang</cp:lastModifiedBy>
  <cp:revision>268</cp:revision>
  <dcterms:created xsi:type="dcterms:W3CDTF">2019-06-19T02:08:00Z</dcterms:created>
  <dcterms:modified xsi:type="dcterms:W3CDTF">2023-10-22T22:39:41Z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A0305F88178E41FCBE295F8B9A8E163E_11</vt:lpwstr>
  </property>
</Properties>
</file>